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E59CBB-E151-4395-802C-6DA7E6A0AFF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193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21411-F2FF-4687-BC7B-7A37E03A4B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857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B928E-C7BD-438B-8726-507C40218F9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06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E4A22-38BB-4481-B445-7A31976A376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96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FEB2A-B8D9-4317-BD59-697FEBD5D7C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11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AAF7C-9606-4990-9D69-A13246FF65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009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DE8C1-BD77-42E0-95F6-165C52F0830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457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85B6A-44F2-4842-ADFD-CF1689B85CF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1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1F417-54AB-4CA7-95DA-63638599E5E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900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F8F01-3A75-41E4-9101-C5841771E50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97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1A95E-F139-47AF-A96E-0C656703AF7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76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7EF15-DDED-41F9-84B9-ED6927C7EEC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85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A761EC-5E16-41B9-91A8-FE88E24E4C9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/>
              <a:t>Grafische Bestimmung des nutzenmaximalen Konsumplans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628775"/>
            <a:ext cx="4038600" cy="2016125"/>
          </a:xfrm>
        </p:spPr>
        <p:txBody>
          <a:bodyPr/>
          <a:lstStyle/>
          <a:p>
            <a:pPr marL="533400" indent="-533400" algn="just">
              <a:buFontTx/>
              <a:buAutoNum type="arabicParenR"/>
            </a:pPr>
            <a:r>
              <a:rPr lang="de-DE" sz="1600"/>
              <a:t>Von den Kombinationen auf der Indifferenzkurve </a:t>
            </a:r>
            <a:r>
              <a:rPr lang="en-US" sz="1600"/>
              <a:t>ū</a:t>
            </a:r>
            <a:r>
              <a:rPr lang="en-US" sz="1600" baseline="-25000"/>
              <a:t>1</a:t>
            </a:r>
            <a:r>
              <a:rPr lang="de-DE" sz="1600"/>
              <a:t> können wir uns alle leisten, die zwischen den Punkten B und C liegen. Allerdings behalten wir dann Geld übrig. Wir können unseren Nutzen durch zusätzlichen Konsum noch vergrößern.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827088" y="2060575"/>
            <a:ext cx="0" cy="3455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827088" y="5516563"/>
            <a:ext cx="3673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827088" y="3213100"/>
            <a:ext cx="2520950" cy="2303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6" name="Arc 18"/>
          <p:cNvSpPr>
            <a:spLocks/>
          </p:cNvSpPr>
          <p:nvPr/>
        </p:nvSpPr>
        <p:spPr bwMode="auto">
          <a:xfrm rot="10334917">
            <a:off x="1258888" y="2852738"/>
            <a:ext cx="2016125" cy="2571750"/>
          </a:xfrm>
          <a:custGeom>
            <a:avLst/>
            <a:gdLst>
              <a:gd name="G0" fmla="+- 0 0 0"/>
              <a:gd name="G1" fmla="+- 21499 0 0"/>
              <a:gd name="G2" fmla="+- 21600 0 0"/>
              <a:gd name="T0" fmla="*/ 2090 w 21600"/>
              <a:gd name="T1" fmla="*/ 0 h 23373"/>
              <a:gd name="T2" fmla="*/ 21519 w 21600"/>
              <a:gd name="T3" fmla="*/ 23373 h 23373"/>
              <a:gd name="T4" fmla="*/ 0 w 21600"/>
              <a:gd name="T5" fmla="*/ 21499 h 23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373" fill="none" extrusionOk="0">
                <a:moveTo>
                  <a:pt x="2089" y="0"/>
                </a:moveTo>
                <a:cubicBezTo>
                  <a:pt x="13157" y="1076"/>
                  <a:pt x="21600" y="10379"/>
                  <a:pt x="21600" y="21499"/>
                </a:cubicBezTo>
                <a:cubicBezTo>
                  <a:pt x="21600" y="22124"/>
                  <a:pt x="21572" y="22749"/>
                  <a:pt x="21518" y="23372"/>
                </a:cubicBezTo>
              </a:path>
              <a:path w="21600" h="23373" stroke="0" extrusionOk="0">
                <a:moveTo>
                  <a:pt x="2089" y="0"/>
                </a:moveTo>
                <a:cubicBezTo>
                  <a:pt x="13157" y="1076"/>
                  <a:pt x="21600" y="10379"/>
                  <a:pt x="21600" y="21499"/>
                </a:cubicBezTo>
                <a:cubicBezTo>
                  <a:pt x="21600" y="22124"/>
                  <a:pt x="21572" y="22749"/>
                  <a:pt x="21518" y="23372"/>
                </a:cubicBezTo>
                <a:lnTo>
                  <a:pt x="0" y="21499"/>
                </a:lnTo>
                <a:close/>
              </a:path>
            </a:pathLst>
          </a:custGeom>
          <a:noFill/>
          <a:ln w="127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7" name="Arc 19"/>
          <p:cNvSpPr>
            <a:spLocks/>
          </p:cNvSpPr>
          <p:nvPr/>
        </p:nvSpPr>
        <p:spPr bwMode="auto">
          <a:xfrm rot="10430623">
            <a:off x="1617663" y="3068638"/>
            <a:ext cx="1873250" cy="1897062"/>
          </a:xfrm>
          <a:custGeom>
            <a:avLst/>
            <a:gdLst>
              <a:gd name="G0" fmla="+- 0 0 0"/>
              <a:gd name="G1" fmla="+- 21452 0 0"/>
              <a:gd name="G2" fmla="+- 21600 0 0"/>
              <a:gd name="T0" fmla="*/ 2525 w 21600"/>
              <a:gd name="T1" fmla="*/ 0 h 21876"/>
              <a:gd name="T2" fmla="*/ 21596 w 21600"/>
              <a:gd name="T3" fmla="*/ 21876 h 21876"/>
              <a:gd name="T4" fmla="*/ 0 w 21600"/>
              <a:gd name="T5" fmla="*/ 21452 h 21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876" fill="none" extrusionOk="0">
                <a:moveTo>
                  <a:pt x="2524" y="0"/>
                </a:moveTo>
                <a:cubicBezTo>
                  <a:pt x="13402" y="1280"/>
                  <a:pt x="21600" y="10499"/>
                  <a:pt x="21600" y="21452"/>
                </a:cubicBezTo>
                <a:cubicBezTo>
                  <a:pt x="21600" y="21593"/>
                  <a:pt x="21598" y="21734"/>
                  <a:pt x="21595" y="21875"/>
                </a:cubicBezTo>
              </a:path>
              <a:path w="21600" h="21876" stroke="0" extrusionOk="0">
                <a:moveTo>
                  <a:pt x="2524" y="0"/>
                </a:moveTo>
                <a:cubicBezTo>
                  <a:pt x="13402" y="1280"/>
                  <a:pt x="21600" y="10499"/>
                  <a:pt x="21600" y="21452"/>
                </a:cubicBezTo>
                <a:cubicBezTo>
                  <a:pt x="21600" y="21593"/>
                  <a:pt x="21598" y="21734"/>
                  <a:pt x="21595" y="21875"/>
                </a:cubicBezTo>
                <a:lnTo>
                  <a:pt x="0" y="21452"/>
                </a:lnTo>
                <a:close/>
              </a:path>
            </a:pathLst>
          </a:custGeom>
          <a:noFill/>
          <a:ln w="127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8" name="Arc 20"/>
          <p:cNvSpPr>
            <a:spLocks/>
          </p:cNvSpPr>
          <p:nvPr/>
        </p:nvSpPr>
        <p:spPr bwMode="auto">
          <a:xfrm rot="10800000">
            <a:off x="1908175" y="2565400"/>
            <a:ext cx="2305050" cy="17287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700338" y="2708275"/>
            <a:ext cx="1150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ū</a:t>
            </a:r>
            <a:r>
              <a:rPr lang="en-US" baseline="-25000">
                <a:solidFill>
                  <a:srgbClr val="00FF00"/>
                </a:solidFill>
              </a:rPr>
              <a:t>1</a:t>
            </a:r>
            <a:r>
              <a:rPr lang="en-US">
                <a:solidFill>
                  <a:srgbClr val="00FF00"/>
                </a:solidFill>
              </a:rPr>
              <a:t>&lt;ū</a:t>
            </a:r>
            <a:r>
              <a:rPr lang="en-US" baseline="-25000">
                <a:solidFill>
                  <a:srgbClr val="00FF00"/>
                </a:solidFill>
              </a:rPr>
              <a:t>2</a:t>
            </a:r>
            <a:r>
              <a:rPr lang="en-US">
                <a:solidFill>
                  <a:srgbClr val="00FF00"/>
                </a:solidFill>
              </a:rPr>
              <a:t>&lt;ū</a:t>
            </a:r>
            <a:r>
              <a:rPr lang="en-US" baseline="-25000">
                <a:solidFill>
                  <a:srgbClr val="00FF00"/>
                </a:solidFill>
              </a:rPr>
              <a:t>3</a:t>
            </a:r>
            <a:endParaRPr lang="de-DE">
              <a:solidFill>
                <a:srgbClr val="00FF00"/>
              </a:solidFill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4067175" y="41497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ū</a:t>
            </a:r>
            <a:r>
              <a:rPr lang="en-US" baseline="-25000">
                <a:solidFill>
                  <a:srgbClr val="00FF00"/>
                </a:solidFill>
              </a:rPr>
              <a:t>3</a:t>
            </a:r>
            <a:endParaRPr lang="de-DE">
              <a:solidFill>
                <a:srgbClr val="00FF00"/>
              </a:solidFill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3276600" y="46529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ū</a:t>
            </a:r>
            <a:r>
              <a:rPr lang="en-US" baseline="-25000">
                <a:solidFill>
                  <a:srgbClr val="00FF00"/>
                </a:solidFill>
              </a:rPr>
              <a:t>2</a:t>
            </a:r>
            <a:endParaRPr lang="de-DE">
              <a:solidFill>
                <a:srgbClr val="00FF00"/>
              </a:solidFill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276600" y="50847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ū</a:t>
            </a:r>
            <a:r>
              <a:rPr lang="en-US" baseline="-25000">
                <a:solidFill>
                  <a:srgbClr val="00FF00"/>
                </a:solidFill>
              </a:rPr>
              <a:t>1</a:t>
            </a:r>
            <a:endParaRPr lang="de-DE">
              <a:solidFill>
                <a:srgbClr val="00FF00"/>
              </a:solidFill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611188" y="1628775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400"/>
              <a:t>y</a:t>
            </a:r>
            <a:endParaRPr lang="de-DE" sz="2400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4427538" y="5300663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400"/>
              <a:t>x</a:t>
            </a:r>
            <a:endParaRPr lang="de-DE" sz="2400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859338" y="3644900"/>
            <a:ext cx="4038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algn="just">
              <a:spcBef>
                <a:spcPct val="20000"/>
              </a:spcBef>
              <a:buFontTx/>
              <a:buAutoNum type="arabicParenR" startAt="2"/>
            </a:pPr>
            <a:r>
              <a:rPr lang="de-DE" sz="1600"/>
              <a:t>Die Kombinationen auf der Indiffe-renzkurve </a:t>
            </a:r>
            <a:r>
              <a:rPr lang="en-US" sz="1600"/>
              <a:t>ū</a:t>
            </a:r>
            <a:r>
              <a:rPr lang="en-US" sz="1600" baseline="-25000"/>
              <a:t>3</a:t>
            </a:r>
            <a:r>
              <a:rPr lang="de-DE" sz="1600"/>
              <a:t> können wir uns nicht leisten.</a:t>
            </a:r>
            <a:endParaRPr lang="de-DE" sz="2800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4859338" y="4437063"/>
            <a:ext cx="40386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algn="just">
              <a:spcBef>
                <a:spcPct val="20000"/>
              </a:spcBef>
              <a:buFontTx/>
              <a:buAutoNum type="arabicParenR" startAt="3"/>
            </a:pPr>
            <a:r>
              <a:rPr lang="de-DE" sz="1600"/>
              <a:t>Der optimale Konsumplan liegt im Punkt A. Dort berührt die Budget-gerade die höchstmögliche  Indiffe-renzkurve </a:t>
            </a:r>
            <a:r>
              <a:rPr lang="en-US" sz="1600"/>
              <a:t>ū</a:t>
            </a:r>
            <a:r>
              <a:rPr lang="en-US" sz="1600" baseline="-25000"/>
              <a:t>2</a:t>
            </a:r>
            <a:r>
              <a:rPr lang="de-DE" sz="1600"/>
              <a:t>. Wir konsumieren die Mengen x* und y*.</a:t>
            </a:r>
          </a:p>
        </p:txBody>
      </p:sp>
      <p:sp>
        <p:nvSpPr>
          <p:cNvPr id="2078" name="Oval 30"/>
          <p:cNvSpPr>
            <a:spLocks noChangeArrowheads="1"/>
          </p:cNvSpPr>
          <p:nvPr/>
        </p:nvSpPr>
        <p:spPr bwMode="auto">
          <a:xfrm>
            <a:off x="2051050" y="429260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79" name="Oval 31"/>
          <p:cNvSpPr>
            <a:spLocks noChangeArrowheads="1"/>
          </p:cNvSpPr>
          <p:nvPr/>
        </p:nvSpPr>
        <p:spPr bwMode="auto">
          <a:xfrm>
            <a:off x="3059113" y="52292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0" name="Oval 32"/>
          <p:cNvSpPr>
            <a:spLocks noChangeArrowheads="1"/>
          </p:cNvSpPr>
          <p:nvPr/>
        </p:nvSpPr>
        <p:spPr bwMode="auto">
          <a:xfrm>
            <a:off x="1116013" y="3429000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2124075" y="40052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A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116013" y="3068638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B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2987675" y="494188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C</a:t>
            </a:r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2124075" y="4365625"/>
            <a:ext cx="0" cy="11509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H="1">
            <a:off x="827088" y="4365625"/>
            <a:ext cx="129698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1908175" y="551656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</a:t>
            </a:r>
            <a:r>
              <a:rPr lang="de-DE" sz="2400" baseline="30000"/>
              <a:t>*</a:t>
            </a:r>
            <a:endParaRPr lang="de-DE" sz="2400"/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468313" y="4149725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y</a:t>
            </a:r>
            <a:r>
              <a:rPr lang="de-DE" sz="2400" baseline="30000"/>
              <a:t>*</a:t>
            </a:r>
            <a:endParaRPr lang="de-DE" sz="2400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468313" y="5445125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0</a:t>
            </a: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2987675" y="5445125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e/p</a:t>
            </a:r>
            <a:r>
              <a:rPr lang="de-DE" baseline="-25000">
                <a:solidFill>
                  <a:srgbClr val="FF0000"/>
                </a:solidFill>
              </a:rPr>
              <a:t>x</a:t>
            </a:r>
            <a:endParaRPr lang="de-DE">
              <a:solidFill>
                <a:srgbClr val="FF0000"/>
              </a:solidFill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179388" y="2997200"/>
            <a:ext cx="792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e/p</a:t>
            </a:r>
            <a:r>
              <a:rPr lang="de-DE" baseline="-25000">
                <a:solidFill>
                  <a:srgbClr val="FF0000"/>
                </a:solidFill>
              </a:rPr>
              <a:t>y</a:t>
            </a:r>
            <a:endParaRPr lang="de-DE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build="p"/>
      <p:bldP spid="2066" grpId="0" animBg="1"/>
      <p:bldP spid="2067" grpId="0" animBg="1"/>
      <p:bldP spid="2068" grpId="0" animBg="1"/>
      <p:bldP spid="2071" grpId="0"/>
      <p:bldP spid="2072" grpId="0"/>
      <p:bldP spid="2073" grpId="0"/>
      <p:bldP spid="2076" grpId="0"/>
      <p:bldP spid="2077" grpId="0"/>
      <p:bldP spid="2078" grpId="0" animBg="1"/>
      <p:bldP spid="2079" grpId="0" animBg="1"/>
      <p:bldP spid="2080" grpId="0" animBg="1"/>
      <p:bldP spid="2081" grpId="0"/>
      <p:bldP spid="2082" grpId="0"/>
      <p:bldP spid="2083" grpId="0"/>
      <p:bldP spid="2084" grpId="0" animBg="1"/>
      <p:bldP spid="2085" grpId="0" animBg="1"/>
      <p:bldP spid="2086" grpId="0"/>
      <p:bldP spid="2087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Bildschirmpräsentation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Grafische Bestimmung des nutzenmaximalen Konsumplans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Bestimmung des nutzenmaximalen Konsumplans</dc:title>
  <dc:creator>Dr. rer. pol. Jens Siebel</dc:creator>
  <cp:lastModifiedBy>Dr. Jens Siebel</cp:lastModifiedBy>
  <cp:revision>23</cp:revision>
  <dcterms:created xsi:type="dcterms:W3CDTF">2007-05-14T10:56:26Z</dcterms:created>
  <dcterms:modified xsi:type="dcterms:W3CDTF">2012-03-12T10:28:44Z</dcterms:modified>
</cp:coreProperties>
</file>